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72" r:id="rId10"/>
    <p:sldId id="263" r:id="rId11"/>
    <p:sldId id="276" r:id="rId12"/>
    <p:sldId id="277" r:id="rId13"/>
    <p:sldId id="264" r:id="rId14"/>
    <p:sldId id="265" r:id="rId15"/>
    <p:sldId id="273" r:id="rId16"/>
    <p:sldId id="266" r:id="rId17"/>
    <p:sldId id="267" r:id="rId18"/>
    <p:sldId id="268" r:id="rId19"/>
    <p:sldId id="270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4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9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07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2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353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47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84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57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09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0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65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11DB-A6EE-446F-BC91-6CE4DCD7E892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A23C-9350-4164-9FD2-BFE3B1C74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381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INFECTIOUS MONONUCLEOSIS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526" y="4094407"/>
            <a:ext cx="6858000" cy="1655762"/>
          </a:xfrm>
        </p:spPr>
        <p:txBody>
          <a:bodyPr/>
          <a:lstStyle/>
          <a:p>
            <a:r>
              <a:rPr lang="en-US" dirty="0" smtClean="0"/>
              <a:t>Dr. R. </a:t>
            </a:r>
            <a:r>
              <a:rPr lang="en-US" dirty="0" err="1" smtClean="0"/>
              <a:t>Bindhusaran</a:t>
            </a:r>
            <a:r>
              <a:rPr lang="en-US" dirty="0" smtClean="0"/>
              <a:t>, Associate professor</a:t>
            </a:r>
            <a:br>
              <a:rPr lang="en-US" dirty="0" smtClean="0"/>
            </a:br>
            <a:r>
              <a:rPr lang="en-US" dirty="0" smtClean="0"/>
              <a:t>DEPT OF PATHOLOGY, SKHMC, Kulasekharam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893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17046" cy="49387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incubation period of IM is </a:t>
            </a:r>
            <a:r>
              <a:rPr lang="en-US" dirty="0">
                <a:solidFill>
                  <a:srgbClr val="FFFF00"/>
                </a:solidFill>
              </a:rPr>
              <a:t>30-50 days in young </a:t>
            </a:r>
            <a:r>
              <a:rPr lang="en-US" dirty="0" smtClean="0">
                <a:solidFill>
                  <a:srgbClr val="FFFF00"/>
                </a:solidFill>
              </a:rPr>
              <a:t>adults</a:t>
            </a:r>
            <a:r>
              <a:rPr lang="en-US" dirty="0" smtClean="0"/>
              <a:t>, while </a:t>
            </a:r>
            <a:r>
              <a:rPr lang="en-US" dirty="0"/>
              <a:t>children have shorter incubation period</a:t>
            </a:r>
            <a:r>
              <a:rPr lang="en-US" dirty="0" smtClean="0"/>
              <a:t>.</a:t>
            </a:r>
          </a:p>
          <a:p>
            <a:r>
              <a:rPr lang="en-US" dirty="0"/>
              <a:t>The usual clinical features are </a:t>
            </a:r>
            <a:r>
              <a:rPr lang="en-US" dirty="0" smtClean="0"/>
              <a:t>as under:</a:t>
            </a:r>
            <a:endParaRPr lang="en-US" dirty="0"/>
          </a:p>
          <a:p>
            <a:r>
              <a:rPr lang="en-US" b="1" dirty="0"/>
              <a:t>1. </a:t>
            </a:r>
            <a:r>
              <a:rPr lang="en-US" b="1" dirty="0">
                <a:solidFill>
                  <a:srgbClr val="FFFF00"/>
                </a:solidFill>
              </a:rPr>
              <a:t>During prodromal period (first 3-5 days), </a:t>
            </a:r>
            <a:r>
              <a:rPr lang="en-US" dirty="0"/>
              <a:t>the symptoms</a:t>
            </a:r>
          </a:p>
          <a:p>
            <a:r>
              <a:rPr lang="en-US" dirty="0"/>
              <a:t>are mild such as malaise, myalgia, headache and fatigue.</a:t>
            </a:r>
          </a:p>
          <a:p>
            <a:r>
              <a:rPr lang="en-US" b="1" dirty="0"/>
              <a:t>2. </a:t>
            </a:r>
            <a:r>
              <a:rPr lang="en-US" b="1" dirty="0">
                <a:solidFill>
                  <a:srgbClr val="FFFF00"/>
                </a:solidFill>
              </a:rPr>
              <a:t>Frank clinical features (next 7-21 days) </a:t>
            </a:r>
            <a:r>
              <a:rPr lang="en-US" dirty="0"/>
              <a:t>seen </a:t>
            </a:r>
            <a:r>
              <a:rPr lang="en-US" dirty="0" smtClean="0"/>
              <a:t>commonly are </a:t>
            </a:r>
            <a:r>
              <a:rPr lang="en-US" dirty="0"/>
              <a:t>fever (90%), sore throat (80%) and bilateral cervical </a:t>
            </a:r>
            <a:r>
              <a:rPr lang="en-US" dirty="0" smtClean="0"/>
              <a:t>lymphadenopathy (95</a:t>
            </a:r>
            <a:r>
              <a:rPr lang="en-US" dirty="0"/>
              <a:t>%).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features are splenomegaly (</a:t>
            </a:r>
            <a:r>
              <a:rPr lang="en-US" dirty="0" smtClean="0"/>
              <a:t>50% patients</a:t>
            </a:r>
            <a:r>
              <a:rPr lang="en-US" dirty="0"/>
              <a:t>), hepatomegaly (10% cases), transient </a:t>
            </a:r>
            <a:r>
              <a:rPr lang="en-US" dirty="0" smtClean="0"/>
              <a:t>erythematous maculopapular </a:t>
            </a:r>
            <a:r>
              <a:rPr lang="en-US" dirty="0"/>
              <a:t>rash on the trunk and extremities (10</a:t>
            </a:r>
            <a:r>
              <a:rPr lang="en-US" dirty="0" smtClean="0"/>
              <a:t>%), periorbital </a:t>
            </a:r>
            <a:r>
              <a:rPr lang="en-US" dirty="0" err="1"/>
              <a:t>oedema</a:t>
            </a:r>
            <a:r>
              <a:rPr lang="en-US" dirty="0"/>
              <a:t> (10%) and jaundice (5</a:t>
            </a:r>
            <a:r>
              <a:rPr lang="en-US" dirty="0" smtClean="0"/>
              <a:t>%).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390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582" y="792480"/>
            <a:ext cx="7692177" cy="5769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138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743" y="990600"/>
            <a:ext cx="6300576" cy="4725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24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Complications: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50945" cy="4806529"/>
          </a:xfrm>
        </p:spPr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dirty="0"/>
              <a:t>) Neurologic manifestations in children.</a:t>
            </a:r>
          </a:p>
          <a:p>
            <a:r>
              <a:rPr lang="en-US" dirty="0"/>
              <a:t>ii) Splenic rupture due to </a:t>
            </a:r>
            <a:r>
              <a:rPr lang="en-US" dirty="0" err="1"/>
              <a:t>splenitis</a:t>
            </a:r>
            <a:r>
              <a:rPr lang="en-US" dirty="0"/>
              <a:t>.</a:t>
            </a:r>
          </a:p>
          <a:p>
            <a:r>
              <a:rPr lang="en-US" dirty="0"/>
              <a:t>iii) Upper airway obstruction due to hypertrophied </a:t>
            </a:r>
            <a:r>
              <a:rPr lang="en-US" dirty="0" err="1"/>
              <a:t>adenotonsillitis</a:t>
            </a:r>
            <a:r>
              <a:rPr lang="en-US" dirty="0"/>
              <a:t>.</a:t>
            </a:r>
          </a:p>
          <a:p>
            <a:r>
              <a:rPr lang="en-US" dirty="0"/>
              <a:t>iv) Autoimmune </a:t>
            </a:r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 smtClean="0"/>
              <a:t>anaemia</a:t>
            </a:r>
            <a:endParaRPr lang="en-US" dirty="0"/>
          </a:p>
          <a:p>
            <a:r>
              <a:rPr lang="en-US" dirty="0"/>
              <a:t>v) Bacterial </a:t>
            </a:r>
            <a:r>
              <a:rPr lang="en-US" dirty="0" err="1"/>
              <a:t>superinfection</a:t>
            </a:r>
            <a:r>
              <a:rPr lang="en-US" dirty="0"/>
              <a:t>.</a:t>
            </a:r>
          </a:p>
          <a:p>
            <a:r>
              <a:rPr lang="en-US" dirty="0"/>
              <a:t>vi) Rarely, myocarditis, hepatitis, pneumonia.</a:t>
            </a:r>
          </a:p>
        </p:txBody>
      </p:sp>
    </p:spTree>
    <p:extLst>
      <p:ext uri="{BB962C8B-B14F-4D97-AF65-F5344CB8AC3E}">
        <p14:creationId xmlns="" xmlns:p14="http://schemas.microsoft.com/office/powerpoint/2010/main" val="347508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1. HAEMATOLOGIC </a:t>
            </a:r>
            <a:r>
              <a:rPr lang="en-US" b="1" dirty="0" smtClean="0"/>
              <a:t>FINDINGS</a:t>
            </a:r>
          </a:p>
          <a:p>
            <a:r>
              <a:rPr lang="en-US" b="1" dirty="0" err="1"/>
              <a:t>i</a:t>
            </a:r>
            <a:r>
              <a:rPr lang="en-US" b="1" dirty="0">
                <a:solidFill>
                  <a:srgbClr val="FFFF00"/>
                </a:solidFill>
              </a:rPr>
              <a:t>) TLC </a:t>
            </a:r>
            <a:r>
              <a:rPr lang="en-US" dirty="0"/>
              <a:t>There is a moderate rise in total white cell count</a:t>
            </a:r>
          </a:p>
          <a:p>
            <a:r>
              <a:rPr lang="en-US" dirty="0"/>
              <a:t>(10,000-20,000/</a:t>
            </a:r>
            <a:r>
              <a:rPr lang="en-US" dirty="0" err="1"/>
              <a:t>μl</a:t>
            </a:r>
            <a:r>
              <a:rPr lang="en-US" dirty="0"/>
              <a:t>) during 2nd to 3rd week after infection.</a:t>
            </a:r>
          </a:p>
          <a:p>
            <a:r>
              <a:rPr lang="en-US" b="1" dirty="0">
                <a:solidFill>
                  <a:srgbClr val="FFFF00"/>
                </a:solidFill>
              </a:rPr>
              <a:t>ii) DLC </a:t>
            </a:r>
            <a:r>
              <a:rPr lang="en-US" dirty="0"/>
              <a:t>There is an absolute lymphocytosis. The </a:t>
            </a:r>
            <a:r>
              <a:rPr lang="en-US" dirty="0" smtClean="0"/>
              <a:t>lymphocytosis is </a:t>
            </a:r>
            <a:r>
              <a:rPr lang="en-US" dirty="0"/>
              <a:t>due to rise in normal as well as atypical </a:t>
            </a:r>
            <a:r>
              <a:rPr lang="en-US" dirty="0" smtClean="0"/>
              <a:t>T lymphocytes</a:t>
            </a:r>
            <a:r>
              <a:rPr lang="en-US" dirty="0"/>
              <a:t>. There is relative neutropenia.</a:t>
            </a:r>
          </a:p>
          <a:p>
            <a:r>
              <a:rPr lang="en-US" b="1" dirty="0">
                <a:solidFill>
                  <a:srgbClr val="FFFF00"/>
                </a:solidFill>
              </a:rPr>
              <a:t>iii) Atypical T cells </a:t>
            </a:r>
            <a:r>
              <a:rPr lang="en-US" dirty="0"/>
              <a:t>Essential to the diagnosis of IM is </a:t>
            </a:r>
            <a:r>
              <a:rPr lang="en-US" dirty="0" smtClean="0"/>
              <a:t>the presence </a:t>
            </a:r>
            <a:r>
              <a:rPr lang="en-US" dirty="0"/>
              <a:t>of at least 10-12% </a:t>
            </a:r>
            <a:r>
              <a:rPr lang="en-US" i="1" dirty="0"/>
              <a:t>atypical T cells (or </a:t>
            </a:r>
            <a:r>
              <a:rPr lang="en-US" i="1" dirty="0" smtClean="0"/>
              <a:t>mononucleosis cells</a:t>
            </a:r>
            <a:r>
              <a:rPr lang="en-US" i="1" dirty="0"/>
              <a:t>) </a:t>
            </a:r>
            <a:r>
              <a:rPr lang="en-US" dirty="0"/>
              <a:t>lying in peripheral blood lymphocytosis</a:t>
            </a:r>
          </a:p>
        </p:txBody>
      </p:sp>
    </p:spTree>
    <p:extLst>
      <p:ext uri="{BB962C8B-B14F-4D97-AF65-F5344CB8AC3E}">
        <p14:creationId xmlns="" xmlns:p14="http://schemas.microsoft.com/office/powerpoint/2010/main" val="2716046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atypical lymphocytes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110" y="1690689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893" y="3661558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426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iv) CD4+ and CD8+ T cell counts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There </a:t>
            </a:r>
            <a:r>
              <a:rPr lang="en-US" dirty="0"/>
              <a:t>is reversal </a:t>
            </a:r>
            <a:r>
              <a:rPr lang="en-US" dirty="0" smtClean="0"/>
              <a:t>of CD4</a:t>
            </a:r>
            <a:r>
              <a:rPr lang="en-US" dirty="0"/>
              <a:t>+/CD8+ T cell ratio. There is marked decrease in </a:t>
            </a:r>
            <a:r>
              <a:rPr lang="en-US" dirty="0" smtClean="0"/>
              <a:t>CD4+T </a:t>
            </a:r>
            <a:r>
              <a:rPr lang="en-US" dirty="0"/>
              <a:t>cells while there is substantial rise in CD8+ T cells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v) Platelets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There </a:t>
            </a:r>
            <a:r>
              <a:rPr lang="en-US" dirty="0"/>
              <a:t>is generally thrombocytopenia in </a:t>
            </a:r>
            <a:r>
              <a:rPr lang="en-US" dirty="0" smtClean="0"/>
              <a:t>the first </a:t>
            </a:r>
            <a:r>
              <a:rPr lang="en-US" dirty="0"/>
              <a:t>4 weeks of illness.</a:t>
            </a:r>
          </a:p>
        </p:txBody>
      </p:sp>
    </p:spTree>
    <p:extLst>
      <p:ext uri="{BB962C8B-B14F-4D97-AF65-F5344CB8AC3E}">
        <p14:creationId xmlns="" xmlns:p14="http://schemas.microsoft.com/office/powerpoint/2010/main" val="3505713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SEROLOGIC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95013" cy="494974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) Test for </a:t>
            </a:r>
            <a:r>
              <a:rPr lang="en-US" b="1" dirty="0" err="1">
                <a:solidFill>
                  <a:srgbClr val="FFFF00"/>
                </a:solidFill>
              </a:rPr>
              <a:t>heterophile</a:t>
            </a:r>
            <a:r>
              <a:rPr lang="en-US" b="1" dirty="0">
                <a:solidFill>
                  <a:srgbClr val="FFFF00"/>
                </a:solidFill>
              </a:rPr>
              <a:t> antibodies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Heterophile</a:t>
            </a:r>
            <a:r>
              <a:rPr lang="en-US" dirty="0" smtClean="0">
                <a:solidFill>
                  <a:srgbClr val="FFFF00"/>
                </a:solidFill>
              </a:rPr>
              <a:t> antibody test </a:t>
            </a:r>
            <a:r>
              <a:rPr lang="en-US" dirty="0">
                <a:solidFill>
                  <a:srgbClr val="FFFF00"/>
                </a:solidFill>
              </a:rPr>
              <a:t>(Paul-</a:t>
            </a:r>
            <a:r>
              <a:rPr lang="en-US" dirty="0" err="1">
                <a:solidFill>
                  <a:srgbClr val="FFFF00"/>
                </a:solidFill>
              </a:rPr>
              <a:t>Bunnell</a:t>
            </a:r>
            <a:r>
              <a:rPr lang="en-US" dirty="0">
                <a:solidFill>
                  <a:srgbClr val="FFFF00"/>
                </a:solidFill>
              </a:rPr>
              <a:t> test</a:t>
            </a:r>
            <a:r>
              <a:rPr lang="en-US" dirty="0" smtClean="0">
                <a:solidFill>
                  <a:srgbClr val="FFFF00"/>
                </a:solidFill>
              </a:rPr>
              <a:t>): </a:t>
            </a:r>
          </a:p>
          <a:p>
            <a:r>
              <a:rPr lang="en-US" dirty="0" smtClean="0"/>
              <a:t>A </a:t>
            </a:r>
            <a:r>
              <a:rPr lang="en-US" dirty="0"/>
              <a:t>high </a:t>
            </a:r>
            <a:r>
              <a:rPr lang="en-US" dirty="0" smtClean="0"/>
              <a:t>serum titer </a:t>
            </a:r>
            <a:r>
              <a:rPr lang="en-US" dirty="0"/>
              <a:t>of 40 or more times is diagnostic of acute IM infection </a:t>
            </a:r>
            <a:r>
              <a:rPr lang="en-US" dirty="0" smtClean="0"/>
              <a:t>in symptomatic </a:t>
            </a:r>
            <a:r>
              <a:rPr lang="en-US" dirty="0"/>
              <a:t>case in the first week. </a:t>
            </a:r>
            <a:endParaRPr lang="en-US" dirty="0" smtClean="0"/>
          </a:p>
          <a:p>
            <a:r>
              <a:rPr lang="en-US" dirty="0" err="1" smtClean="0"/>
              <a:t>Heterophile</a:t>
            </a:r>
            <a:r>
              <a:rPr lang="en-US" dirty="0" smtClean="0"/>
              <a:t> antibodies peak </a:t>
            </a:r>
            <a:r>
              <a:rPr lang="en-US" dirty="0"/>
              <a:t>during the 3rd week in 80-90% cases.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test </a:t>
            </a:r>
            <a:r>
              <a:rPr lang="en-US" dirty="0" smtClean="0"/>
              <a:t>remains positive </a:t>
            </a:r>
            <a:r>
              <a:rPr lang="en-US" dirty="0"/>
              <a:t>for about 3 months after the illness started.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85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EBV-specific antibody tests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Specific </a:t>
            </a:r>
            <a:r>
              <a:rPr lang="en-US" dirty="0"/>
              <a:t>antibodies </a:t>
            </a:r>
            <a:r>
              <a:rPr lang="en-US" dirty="0" smtClean="0"/>
              <a:t>against the </a:t>
            </a:r>
            <a:r>
              <a:rPr lang="en-US" dirty="0"/>
              <a:t>viral capsid and nucleus of EBV can be demonstrated </a:t>
            </a:r>
            <a:r>
              <a:rPr lang="en-US" dirty="0" smtClean="0"/>
              <a:t>in patients </a:t>
            </a:r>
            <a:r>
              <a:rPr lang="en-US" dirty="0"/>
              <a:t>who are negative for </a:t>
            </a:r>
            <a:r>
              <a:rPr lang="en-US" dirty="0" err="1"/>
              <a:t>heterophile</a:t>
            </a:r>
            <a:r>
              <a:rPr lang="en-US" dirty="0"/>
              <a:t> antibody test</a:t>
            </a:r>
            <a:r>
              <a:rPr lang="en-US" dirty="0" smtClean="0"/>
              <a:t>:</a:t>
            </a:r>
          </a:p>
          <a:p>
            <a:r>
              <a:rPr lang="en-US" i="1" dirty="0"/>
              <a:t>Specific antibody against EBV capsid antigen </a:t>
            </a:r>
            <a:r>
              <a:rPr lang="en-US" dirty="0" smtClean="0"/>
              <a:t>show elevated </a:t>
            </a:r>
            <a:r>
              <a:rPr lang="en-US" dirty="0"/>
              <a:t>titers in over 90% cases during acute </a:t>
            </a:r>
            <a:r>
              <a:rPr lang="en-US" dirty="0" smtClean="0"/>
              <a:t>infection. </a:t>
            </a:r>
            <a:r>
              <a:rPr lang="en-US" dirty="0" err="1" smtClean="0"/>
              <a:t>IgM</a:t>
            </a:r>
            <a:r>
              <a:rPr lang="en-US" dirty="0" smtClean="0"/>
              <a:t> </a:t>
            </a:r>
            <a:r>
              <a:rPr lang="en-US" dirty="0"/>
              <a:t>class antibody appears early and is thus most useful </a:t>
            </a:r>
            <a:r>
              <a:rPr lang="en-US" dirty="0" smtClean="0"/>
              <a:t>for diagnosis </a:t>
            </a:r>
            <a:r>
              <a:rPr lang="en-US" dirty="0"/>
              <a:t>of acute infection. </a:t>
            </a:r>
            <a:r>
              <a:rPr lang="en-US" dirty="0" err="1"/>
              <a:t>IgG</a:t>
            </a:r>
            <a:r>
              <a:rPr lang="en-US" dirty="0"/>
              <a:t> class antibody appears later</a:t>
            </a:r>
          </a:p>
        </p:txBody>
      </p:sp>
    </p:spTree>
    <p:extLst>
      <p:ext uri="{BB962C8B-B14F-4D97-AF65-F5344CB8AC3E}">
        <p14:creationId xmlns="" xmlns:p14="http://schemas.microsoft.com/office/powerpoint/2010/main" val="972898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17046" cy="48726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iii</a:t>
            </a:r>
            <a:r>
              <a:rPr lang="en-US" dirty="0">
                <a:solidFill>
                  <a:srgbClr val="FFFF00"/>
                </a:solidFill>
              </a:rPr>
              <a:t>) EBV antigen detection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Detection </a:t>
            </a:r>
            <a:r>
              <a:rPr lang="en-US" dirty="0"/>
              <a:t>of EBV DNA </a:t>
            </a:r>
            <a:r>
              <a:rPr lang="en-US" dirty="0" smtClean="0"/>
              <a:t>or proteins </a:t>
            </a:r>
            <a:r>
              <a:rPr lang="en-US" dirty="0"/>
              <a:t>can be done in blood or CSF by PCR method.</a:t>
            </a:r>
          </a:p>
          <a:p>
            <a:r>
              <a:rPr lang="en-US" b="1" dirty="0">
                <a:solidFill>
                  <a:srgbClr val="FFFF00"/>
                </a:solidFill>
              </a:rPr>
              <a:t>3. LIVER FUNCTION TESTS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abnormalities o the </a:t>
            </a:r>
            <a:r>
              <a:rPr lang="en-US" dirty="0"/>
              <a:t>liver function test are found in about 90% of cases. </a:t>
            </a:r>
            <a:endParaRPr lang="en-US" dirty="0" smtClean="0"/>
          </a:p>
          <a:p>
            <a:r>
              <a:rPr lang="en-US" dirty="0" smtClean="0"/>
              <a:t>These include </a:t>
            </a:r>
            <a:r>
              <a:rPr lang="en-US" dirty="0"/>
              <a:t>elevated serum levels of </a:t>
            </a:r>
            <a:r>
              <a:rPr lang="en-US" dirty="0" smtClean="0"/>
              <a:t>transaminase(SGOT and </a:t>
            </a:r>
            <a:r>
              <a:rPr lang="en-US" dirty="0"/>
              <a:t>SGPT), rise in serum alkaline phosphatase and </a:t>
            </a:r>
            <a:r>
              <a:rPr lang="en-US" dirty="0" smtClean="0"/>
              <a:t>mild elevation </a:t>
            </a:r>
            <a:r>
              <a:rPr lang="en-US" dirty="0"/>
              <a:t>of serum bilirubin.</a:t>
            </a:r>
          </a:p>
        </p:txBody>
      </p:sp>
    </p:spTree>
    <p:extLst>
      <p:ext uri="{BB962C8B-B14F-4D97-AF65-F5344CB8AC3E}">
        <p14:creationId xmlns="" xmlns:p14="http://schemas.microsoft.com/office/powerpoint/2010/main" val="388199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MONONUCLEOSIS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72131" cy="4916698"/>
          </a:xfrm>
        </p:spPr>
        <p:txBody>
          <a:bodyPr>
            <a:normAutofit/>
          </a:bodyPr>
          <a:lstStyle/>
          <a:p>
            <a:r>
              <a:rPr lang="en-US" dirty="0"/>
              <a:t>Infectious mononucleosis (IM) or glandular fever is a </a:t>
            </a:r>
            <a:r>
              <a:rPr lang="en-US" dirty="0" smtClean="0"/>
              <a:t>benign, self-limiting </a:t>
            </a:r>
            <a:r>
              <a:rPr lang="en-US" dirty="0" err="1"/>
              <a:t>lymphoproliferative</a:t>
            </a:r>
            <a:r>
              <a:rPr lang="en-US" dirty="0"/>
              <a:t> disease caused by </a:t>
            </a:r>
            <a:r>
              <a:rPr lang="en-US" dirty="0" smtClean="0"/>
              <a:t>Epstein-Barr </a:t>
            </a:r>
            <a:r>
              <a:rPr lang="en-US" dirty="0"/>
              <a:t>virus (EBV), one of the </a:t>
            </a:r>
            <a:r>
              <a:rPr lang="en-US" dirty="0" smtClean="0"/>
              <a:t>herpes viruses.</a:t>
            </a:r>
          </a:p>
          <a:p>
            <a:r>
              <a:rPr lang="en-US" dirty="0"/>
              <a:t>Infection may </a:t>
            </a:r>
            <a:r>
              <a:rPr lang="en-US" dirty="0" smtClean="0"/>
              <a:t>occur from </a:t>
            </a:r>
            <a:r>
              <a:rPr lang="en-US" dirty="0"/>
              <a:t>childhood to old age but the classical acute infection </a:t>
            </a:r>
            <a:r>
              <a:rPr lang="en-US" dirty="0" smtClean="0"/>
              <a:t>is more </a:t>
            </a:r>
            <a:r>
              <a:rPr lang="en-US" dirty="0"/>
              <a:t>common in teenagers and young adults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infection is </a:t>
            </a:r>
            <a:r>
              <a:rPr lang="en-US" dirty="0"/>
              <a:t>transmitted by person-to-person contact such as by </a:t>
            </a:r>
            <a:r>
              <a:rPr lang="en-US" dirty="0" smtClean="0"/>
              <a:t>kissing with </a:t>
            </a:r>
            <a:r>
              <a:rPr lang="en-US" dirty="0"/>
              <a:t>transfer of virally-contaminated saliva.</a:t>
            </a:r>
          </a:p>
        </p:txBody>
      </p:sp>
    </p:spTree>
    <p:extLst>
      <p:ext uri="{BB962C8B-B14F-4D97-AF65-F5344CB8AC3E}">
        <p14:creationId xmlns="" xmlns:p14="http://schemas.microsoft.com/office/powerpoint/2010/main" val="687497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</a:t>
            </a:r>
            <a:r>
              <a:rPr lang="en-US" dirty="0" smtClean="0"/>
              <a:t>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</a:t>
            </a:r>
            <a:r>
              <a:rPr lang="en-US" dirty="0" smtClean="0"/>
              <a:t>Basis </a:t>
            </a:r>
            <a:r>
              <a:rPr lang="en-US" dirty="0" smtClean="0"/>
              <a:t>of Disease,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infection </a:t>
            </a:r>
            <a:r>
              <a:rPr lang="en-US" dirty="0"/>
              <a:t>in childhood is generally </a:t>
            </a:r>
            <a:r>
              <a:rPr lang="en-US" dirty="0" smtClean="0"/>
              <a:t>asymptomatic, while 50% of </a:t>
            </a:r>
            <a:r>
              <a:rPr lang="en-US" dirty="0"/>
              <a:t>adults develop clinical manifestations.</a:t>
            </a:r>
          </a:p>
          <a:p>
            <a:r>
              <a:rPr lang="en-US" dirty="0" smtClean="0"/>
              <a:t>EBV is </a:t>
            </a:r>
            <a:r>
              <a:rPr lang="en-US" dirty="0"/>
              <a:t>oncogenic as well and is strongly implicated in the </a:t>
            </a:r>
            <a:r>
              <a:rPr lang="en-US" dirty="0" smtClean="0"/>
              <a:t>African (endemic</a:t>
            </a:r>
            <a:r>
              <a:rPr lang="en-US" dirty="0"/>
              <a:t>) </a:t>
            </a:r>
            <a:r>
              <a:rPr lang="en-US" dirty="0" err="1"/>
              <a:t>Burkitt’s</a:t>
            </a:r>
            <a:r>
              <a:rPr lang="en-US" dirty="0"/>
              <a:t> lymphoma and </a:t>
            </a:r>
            <a:r>
              <a:rPr lang="en-US" dirty="0" smtClean="0"/>
              <a:t>nasopharyngeal carcinoma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45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1143000"/>
          </a:xfrm>
        </p:spPr>
        <p:txBody>
          <a:bodyPr/>
          <a:lstStyle/>
          <a:p>
            <a:r>
              <a:rPr lang="en-US" altLang="en-US" sz="5000" b="1"/>
              <a:t>Transmission</a:t>
            </a:r>
            <a:r>
              <a:rPr lang="en-US" alt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Mononucleosis is typically transmitted from asymptomatic individuals-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Through saliva, earning it the name "the kissing disease",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By sharing a drink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Sharing eating utensils.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In most individuals, these antibodies remain in their system, creating lifelong immunity to further infections </a:t>
            </a:r>
          </a:p>
        </p:txBody>
      </p:sp>
    </p:spTree>
    <p:extLst>
      <p:ext uri="{BB962C8B-B14F-4D97-AF65-F5344CB8AC3E}">
        <p14:creationId xmlns="" xmlns:p14="http://schemas.microsoft.com/office/powerpoint/2010/main" val="2728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EBV, the etiologic agent for IM, is a B </a:t>
            </a:r>
            <a:r>
              <a:rPr lang="en-US" dirty="0" err="1"/>
              <a:t>lymphotropic</a:t>
            </a:r>
            <a:r>
              <a:rPr lang="en-US" dirty="0"/>
              <a:t> </a:t>
            </a:r>
            <a:r>
              <a:rPr lang="en-US" dirty="0" err="1"/>
              <a:t>herpesvirus</a:t>
            </a:r>
            <a:r>
              <a:rPr lang="en-US" dirty="0"/>
              <a:t>.</a:t>
            </a:r>
          </a:p>
          <a:p>
            <a:r>
              <a:rPr lang="en-US" dirty="0"/>
              <a:t>The disease is </a:t>
            </a:r>
            <a:r>
              <a:rPr lang="en-US" dirty="0" err="1"/>
              <a:t>characterised</a:t>
            </a:r>
            <a:r>
              <a:rPr lang="en-US" dirty="0"/>
              <a:t> by fever, </a:t>
            </a:r>
            <a:r>
              <a:rPr lang="en-US" dirty="0" err="1"/>
              <a:t>generalised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lymphadenopathy, </a:t>
            </a:r>
            <a:r>
              <a:rPr lang="en-US" dirty="0" err="1"/>
              <a:t>hepatosplenomegaly</a:t>
            </a:r>
            <a:r>
              <a:rPr lang="en-US" dirty="0"/>
              <a:t>, sore throat, </a:t>
            </a:r>
            <a:r>
              <a:rPr lang="en-US" dirty="0" smtClean="0"/>
              <a:t>and appearance </a:t>
            </a:r>
            <a:r>
              <a:rPr lang="en-US" dirty="0"/>
              <a:t>in blood of atypical ‘</a:t>
            </a:r>
            <a:r>
              <a:rPr lang="en-US" dirty="0" smtClean="0"/>
              <a:t>mononucleosis cells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="" xmlns:p14="http://schemas.microsoft.com/office/powerpoint/2010/main" val="57661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Pathogensis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0097" cy="5032375"/>
          </a:xfrm>
        </p:spPr>
        <p:txBody>
          <a:bodyPr>
            <a:normAutofit/>
          </a:bodyPr>
          <a:lstStyle/>
          <a:p>
            <a:r>
              <a:rPr lang="en-US" dirty="0"/>
              <a:t>1. In a susceptible </a:t>
            </a:r>
            <a:r>
              <a:rPr lang="en-US" dirty="0" smtClean="0"/>
              <a:t>host the </a:t>
            </a:r>
            <a:r>
              <a:rPr lang="en-US" dirty="0"/>
              <a:t>virus in the contaminated saliva </a:t>
            </a:r>
            <a:r>
              <a:rPr lang="en-US" i="1" dirty="0"/>
              <a:t>invades and </a:t>
            </a:r>
            <a:r>
              <a:rPr lang="en-US" i="1" dirty="0" smtClean="0"/>
              <a:t>replicates within </a:t>
            </a:r>
            <a:r>
              <a:rPr lang="en-US" i="1" dirty="0"/>
              <a:t>epithelial cells </a:t>
            </a:r>
            <a:r>
              <a:rPr lang="en-US" dirty="0"/>
              <a:t>of the salivary gland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enters </a:t>
            </a:r>
            <a:r>
              <a:rPr lang="en-US" dirty="0" smtClean="0"/>
              <a:t>B cells </a:t>
            </a:r>
            <a:r>
              <a:rPr lang="en-US" dirty="0"/>
              <a:t>in the lymphoid tissues which possess receptors for </a:t>
            </a:r>
            <a:r>
              <a:rPr lang="en-US" dirty="0" smtClean="0"/>
              <a:t>EBV. </a:t>
            </a:r>
          </a:p>
          <a:p>
            <a:r>
              <a:rPr lang="en-US" dirty="0" smtClean="0"/>
              <a:t>The </a:t>
            </a:r>
            <a:r>
              <a:rPr lang="en-US" dirty="0"/>
              <a:t>infection spreads throughout the body via bloodstream </a:t>
            </a:r>
            <a:r>
              <a:rPr lang="en-US" dirty="0" smtClean="0"/>
              <a:t>or by </a:t>
            </a:r>
            <a:r>
              <a:rPr lang="en-US" dirty="0"/>
              <a:t>infected B cells.</a:t>
            </a:r>
          </a:p>
        </p:txBody>
      </p:sp>
    </p:spTree>
    <p:extLst>
      <p:ext uri="{BB962C8B-B14F-4D97-AF65-F5344CB8AC3E}">
        <p14:creationId xmlns="" xmlns:p14="http://schemas.microsoft.com/office/powerpoint/2010/main" val="71952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72131" cy="4938732"/>
          </a:xfrm>
        </p:spPr>
        <p:txBody>
          <a:bodyPr>
            <a:normAutofit/>
          </a:bodyPr>
          <a:lstStyle/>
          <a:p>
            <a:r>
              <a:rPr lang="en-US" dirty="0" err="1"/>
              <a:t>Viraemia</a:t>
            </a:r>
            <a:r>
              <a:rPr lang="en-US" dirty="0"/>
              <a:t> and death of infected B cells cause an acute </a:t>
            </a:r>
            <a:r>
              <a:rPr lang="en-US" dirty="0" smtClean="0"/>
              <a:t>febrile illness </a:t>
            </a:r>
            <a:r>
              <a:rPr lang="en-US" dirty="0"/>
              <a:t>and appearance of specific humoral antibodies </a:t>
            </a:r>
            <a:r>
              <a:rPr lang="en-US" dirty="0" smtClean="0"/>
              <a:t>which peak </a:t>
            </a:r>
            <a:r>
              <a:rPr lang="en-US" dirty="0"/>
              <a:t>about 2 weeks after the infection and persist </a:t>
            </a:r>
            <a:r>
              <a:rPr lang="en-US" dirty="0" smtClean="0"/>
              <a:t>throughout life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appearance of antibodies marks the </a:t>
            </a:r>
            <a:r>
              <a:rPr lang="en-US" i="1" dirty="0" smtClean="0"/>
              <a:t>disappearance of virus from the blood.</a:t>
            </a:r>
          </a:p>
          <a:p>
            <a:r>
              <a:rPr lang="en-US" dirty="0" smtClean="0"/>
              <a:t>3</a:t>
            </a:r>
            <a:r>
              <a:rPr lang="en-US" dirty="0"/>
              <a:t>. Though the </a:t>
            </a:r>
            <a:r>
              <a:rPr lang="en-US" dirty="0" smtClean="0"/>
              <a:t>viral </a:t>
            </a:r>
            <a:r>
              <a:rPr lang="en-US" dirty="0"/>
              <a:t>agent has disappeared from the </a:t>
            </a:r>
            <a:r>
              <a:rPr lang="en-US" dirty="0" smtClean="0"/>
              <a:t>blood, the </a:t>
            </a:r>
            <a:r>
              <a:rPr lang="en-US" dirty="0"/>
              <a:t>EBV-infected B cells continue to be present in </a:t>
            </a:r>
            <a:r>
              <a:rPr lang="en-US" dirty="0" smtClean="0"/>
              <a:t>the circulation </a:t>
            </a:r>
            <a:r>
              <a:rPr lang="en-US" dirty="0"/>
              <a:t>as latent infection. </a:t>
            </a:r>
            <a:endParaRPr lang="en-US" dirty="0" smtClean="0"/>
          </a:p>
          <a:p>
            <a:r>
              <a:rPr lang="en-US" i="1" dirty="0" smtClean="0"/>
              <a:t>EBV-infected </a:t>
            </a:r>
            <a:r>
              <a:rPr lang="en-US" i="1" dirty="0"/>
              <a:t>B cells </a:t>
            </a:r>
            <a:r>
              <a:rPr lang="en-US" i="1" dirty="0" smtClean="0"/>
              <a:t>undergo polyclonal </a:t>
            </a:r>
            <a:r>
              <a:rPr lang="en-US" i="1" dirty="0"/>
              <a:t>activation and proliferation.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299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16198" cy="4938732"/>
          </a:xfrm>
        </p:spPr>
        <p:txBody>
          <a:bodyPr/>
          <a:lstStyle/>
          <a:p>
            <a:r>
              <a:rPr lang="en-US" dirty="0"/>
              <a:t>They secrete </a:t>
            </a:r>
            <a:r>
              <a:rPr lang="en-US" i="1" dirty="0"/>
              <a:t>antibodies</a:t>
            </a:r>
            <a:r>
              <a:rPr lang="en-US" dirty="0"/>
              <a:t>—initially </a:t>
            </a:r>
            <a:r>
              <a:rPr lang="en-US" dirty="0" err="1"/>
              <a:t>IgM</a:t>
            </a:r>
            <a:r>
              <a:rPr lang="en-US" dirty="0"/>
              <a:t> but later </a:t>
            </a:r>
            <a:r>
              <a:rPr lang="en-US" dirty="0" err="1"/>
              <a:t>IgG</a:t>
            </a:r>
            <a:r>
              <a:rPr lang="en-US" dirty="0"/>
              <a:t> </a:t>
            </a:r>
            <a:r>
              <a:rPr lang="en-US" dirty="0" smtClean="0"/>
              <a:t>class antibodies appear</a:t>
            </a:r>
          </a:p>
          <a:p>
            <a:r>
              <a:rPr lang="en-US" dirty="0"/>
              <a:t>They </a:t>
            </a:r>
            <a:r>
              <a:rPr lang="en-US" i="1" dirty="0"/>
              <a:t>activate CD8+ T lymphocytes</a:t>
            </a:r>
            <a:r>
              <a:rPr lang="en-US" dirty="0"/>
              <a:t>—also called cytotoxic </a:t>
            </a:r>
            <a:r>
              <a:rPr lang="en-US" dirty="0" smtClean="0"/>
              <a:t>T cells </a:t>
            </a:r>
            <a:r>
              <a:rPr lang="en-US" dirty="0"/>
              <a:t>(or CTL) or suppressor T cells. </a:t>
            </a:r>
            <a:endParaRPr lang="en-US" dirty="0" smtClean="0"/>
          </a:p>
          <a:p>
            <a:r>
              <a:rPr lang="en-US" dirty="0" smtClean="0"/>
              <a:t>CD8</a:t>
            </a:r>
            <a:r>
              <a:rPr lang="en-US" dirty="0"/>
              <a:t>+ T cells bring </a:t>
            </a:r>
            <a:r>
              <a:rPr lang="en-US" dirty="0" smtClean="0"/>
              <a:t>about killing </a:t>
            </a:r>
            <a:r>
              <a:rPr lang="en-US" dirty="0"/>
              <a:t>of B cells and are </a:t>
            </a:r>
            <a:r>
              <a:rPr lang="en-US" dirty="0" smtClean="0"/>
              <a:t>pathognomonic atypical lymphocytes seen </a:t>
            </a:r>
            <a:r>
              <a:rPr lang="en-US" dirty="0"/>
              <a:t>in blood in IM</a:t>
            </a:r>
            <a:r>
              <a:rPr lang="en-US" dirty="0" smtClean="0"/>
              <a:t>.</a:t>
            </a:r>
          </a:p>
          <a:p>
            <a:r>
              <a:rPr lang="en-US" dirty="0"/>
              <a:t>The proliferation of these cells is responsible for </a:t>
            </a:r>
            <a:r>
              <a:rPr lang="en-US" i="1" dirty="0" smtClean="0"/>
              <a:t>generalized lymphadenopathy </a:t>
            </a:r>
            <a:r>
              <a:rPr lang="en-US" i="1" dirty="0"/>
              <a:t>and </a:t>
            </a:r>
            <a:r>
              <a:rPr lang="en-US" i="1" dirty="0" err="1"/>
              <a:t>hepatosplenomegaly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493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33" y="347967"/>
            <a:ext cx="7645017" cy="5973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962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922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INFECTIOUS MONONUCLEOSIS</vt:lpstr>
      <vt:lpstr>INFECTIOUS MONONUCLEOSIS</vt:lpstr>
      <vt:lpstr>Slide 3</vt:lpstr>
      <vt:lpstr>Transmission </vt:lpstr>
      <vt:lpstr>PATHOGENESIS</vt:lpstr>
      <vt:lpstr>Pathogensis </vt:lpstr>
      <vt:lpstr>Slide 7</vt:lpstr>
      <vt:lpstr>Slide 8</vt:lpstr>
      <vt:lpstr>Slide 9</vt:lpstr>
      <vt:lpstr>CLINICAL FEATURES</vt:lpstr>
      <vt:lpstr>Slide 11</vt:lpstr>
      <vt:lpstr>Slide 12</vt:lpstr>
      <vt:lpstr>Complications: </vt:lpstr>
      <vt:lpstr>LABORATORY FINDINGS</vt:lpstr>
      <vt:lpstr>atypical lymphocytes</vt:lpstr>
      <vt:lpstr>Slide 16</vt:lpstr>
      <vt:lpstr>SEROLOGIC DIAGNOSIS</vt:lpstr>
      <vt:lpstr>Slide 18</vt:lpstr>
      <vt:lpstr>Slide 19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MONONUCLEOSIS</dc:title>
  <dc:creator>MY PC</dc:creator>
  <cp:lastModifiedBy>Dept.Of Pathology</cp:lastModifiedBy>
  <cp:revision>28</cp:revision>
  <dcterms:created xsi:type="dcterms:W3CDTF">2015-11-23T12:18:00Z</dcterms:created>
  <dcterms:modified xsi:type="dcterms:W3CDTF">2020-10-27T04:50:58Z</dcterms:modified>
</cp:coreProperties>
</file>